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15" r:id="rId3"/>
    <p:sldId id="295" r:id="rId4"/>
    <p:sldId id="294" r:id="rId5"/>
    <p:sldId id="296" r:id="rId6"/>
    <p:sldId id="297" r:id="rId7"/>
    <p:sldId id="298" r:id="rId8"/>
    <p:sldId id="300" r:id="rId9"/>
    <p:sldId id="299" r:id="rId10"/>
    <p:sldId id="317" r:id="rId11"/>
    <p:sldId id="301" r:id="rId12"/>
    <p:sldId id="305" r:id="rId13"/>
    <p:sldId id="306" r:id="rId14"/>
    <p:sldId id="308" r:id="rId15"/>
    <p:sldId id="312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>
      <p:cViewPr varScale="1">
        <p:scale>
          <a:sx n="73" d="100"/>
          <a:sy n="73" d="100"/>
        </p:scale>
        <p:origin x="-14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1172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9377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1701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523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1185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8696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5612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0246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5230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5720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6922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60B69-44B0-4AF4-AFF3-066ECAB4DF6E}" type="datetimeFigureOut">
              <a:rPr lang="pt-BR" smtClean="0"/>
              <a:pPr/>
              <a:t>10/08/2016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D0B38-505D-437E-B979-583895E8815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45286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5164132" y="139279"/>
            <a:ext cx="25042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  <a:latin typeface="Liberation Sans" pitchFamily="34" charset="0"/>
                <a:ea typeface="Liberation Sans" pitchFamily="34" charset="0"/>
                <a:cs typeface="Liberation Sans" pitchFamily="34" charset="0"/>
              </a:rPr>
              <a:t>Portfólio</a:t>
            </a:r>
            <a:endParaRPr lang="pt-BR" sz="4400" b="1" dirty="0">
              <a:solidFill>
                <a:srgbClr val="002060"/>
              </a:solidFill>
              <a:latin typeface="Liberation Sans" pitchFamily="34" charset="0"/>
              <a:ea typeface="Liberation Sans" pitchFamily="34" charset="0"/>
              <a:cs typeface="Liberation Sans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732089" y="31632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2016</a:t>
            </a:r>
            <a:endParaRPr lang="pt-BR" sz="2800" b="1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58032" y="5229200"/>
            <a:ext cx="86859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i="1" dirty="0" smtClean="0"/>
              <a:t>A CALVALE ATUA NAS ÁREAS DE CALDEIRARIA E MANUTENÇÃO INDUSTRIAL, </a:t>
            </a:r>
          </a:p>
          <a:p>
            <a:pPr algn="just"/>
            <a:r>
              <a:rPr lang="pt-BR" sz="2000" b="1" i="1" dirty="0" smtClean="0"/>
              <a:t>EQUIPAMENTOS SOB PROJETOS E SERVIÇOS NA ÁREA CIVIL, COM MÃO DE OBRA</a:t>
            </a:r>
          </a:p>
          <a:p>
            <a:pPr algn="just"/>
            <a:r>
              <a:rPr lang="pt-BR" sz="2000" b="1" i="1" dirty="0" smtClean="0"/>
              <a:t>ESPECIALIZADA </a:t>
            </a:r>
            <a:r>
              <a:rPr lang="pt-BR" sz="2000" b="1" i="1" dirty="0" smtClean="0"/>
              <a:t>PARA ELABORAÇÃO DO SEU PROJETO COM QUALIDADE, </a:t>
            </a:r>
          </a:p>
          <a:p>
            <a:pPr algn="just"/>
            <a:r>
              <a:rPr lang="pt-BR" sz="2000" b="1" i="1" dirty="0" smtClean="0"/>
              <a:t>OTIMIZAÇÃO DE TEMPO E SEGURANÇA</a:t>
            </a:r>
            <a:endParaRPr lang="pt-BR" sz="2000" b="1" i="1" dirty="0"/>
          </a:p>
        </p:txBody>
      </p:sp>
      <p:pic>
        <p:nvPicPr>
          <p:cNvPr id="1027" name="Picture 3" descr="C:\Users\hernani\Desktop\2016-08-10 CALVALE\CAP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316416" cy="42613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068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Fabricação de garrafas de resfriamento em peça única, dobrada a fogo em gabarito!!</a:t>
            </a:r>
          </a:p>
          <a:p>
            <a:r>
              <a:rPr lang="pt-BR" sz="1300" dirty="0" smtClean="0"/>
              <a:t>Experiência em mais de 10 anos de fornecimento de equipamentos FLOAT sem ocorrências.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sz="16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Fabricação de garrafas especiais para FLOAT</a:t>
            </a:r>
            <a:endParaRPr lang="pt-BR" sz="1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(Qualidade e garantia de durabilidade)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1266" name="Picture 2" descr="C:\Users\hernani\Desktop\GAUBAN\FOTOS SERVIÇOS CALVALE\FOTOS GERAL CBC\GARRAFAS EM ORDEM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716211"/>
            <a:ext cx="1755648" cy="1316736"/>
          </a:xfrm>
          <a:prstGeom prst="rect">
            <a:avLst/>
          </a:prstGeom>
          <a:noFill/>
        </p:spPr>
      </p:pic>
      <p:pic>
        <p:nvPicPr>
          <p:cNvPr id="11267" name="Picture 3" descr="C:\Users\hernani\Desktop\GAUBAN\FOTOS SERVIÇOS CALVALE\FOTOS GERAL CBC\GARRAFAS EM ORDEM\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7226" y="716211"/>
            <a:ext cx="1755648" cy="1316736"/>
          </a:xfrm>
          <a:prstGeom prst="rect">
            <a:avLst/>
          </a:prstGeom>
          <a:noFill/>
        </p:spPr>
      </p:pic>
      <p:pic>
        <p:nvPicPr>
          <p:cNvPr id="11268" name="Picture 4" descr="C:\Users\hernani\Desktop\GAUBAN\FOTOS SERVIÇOS CALVALE\FOTOS GERAL CBC\GARRAFAS EM ORDEM\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5458" y="692696"/>
            <a:ext cx="1755648" cy="1316736"/>
          </a:xfrm>
          <a:prstGeom prst="rect">
            <a:avLst/>
          </a:prstGeom>
          <a:noFill/>
        </p:spPr>
      </p:pic>
      <p:pic>
        <p:nvPicPr>
          <p:cNvPr id="11269" name="Picture 5" descr="C:\Users\hernani\Desktop\GAUBAN\FOTOS SERVIÇOS CALVALE\FOTOS GERAL CBC\GARRAFAS EM ORDEM\1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132856"/>
            <a:ext cx="1755648" cy="1316736"/>
          </a:xfrm>
          <a:prstGeom prst="rect">
            <a:avLst/>
          </a:prstGeom>
          <a:noFill/>
        </p:spPr>
      </p:pic>
      <p:pic>
        <p:nvPicPr>
          <p:cNvPr id="11270" name="Picture 6" descr="C:\Users\hernani\Desktop\GAUBAN\FOTOS SERVIÇOS CALVALE\FOTOS GERAL CBC\GARRAFAS EM ORDEM\1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7227" y="2132856"/>
            <a:ext cx="1755648" cy="1316736"/>
          </a:xfrm>
          <a:prstGeom prst="rect">
            <a:avLst/>
          </a:prstGeom>
          <a:noFill/>
        </p:spPr>
      </p:pic>
      <p:pic>
        <p:nvPicPr>
          <p:cNvPr id="11271" name="Picture 7" descr="C:\Users\hernani\Desktop\GAUBAN\FOTOS SERVIÇOS CALVALE\FOTOS GERAL CBC\GARRAFAS EM ORDEM\2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85459" y="2132856"/>
            <a:ext cx="1755648" cy="1316736"/>
          </a:xfrm>
          <a:prstGeom prst="rect">
            <a:avLst/>
          </a:prstGeom>
          <a:noFill/>
        </p:spPr>
      </p:pic>
      <p:pic>
        <p:nvPicPr>
          <p:cNvPr id="11272" name="Picture 8" descr="C:\Users\hernani\Desktop\GAUBAN\FOTOS SERVIÇOS CALVALE\FOTOS GERAL CBC\GARRAFAS EM ORDEM\2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15816" y="3596531"/>
            <a:ext cx="1755648" cy="1316736"/>
          </a:xfrm>
          <a:prstGeom prst="rect">
            <a:avLst/>
          </a:prstGeom>
          <a:noFill/>
        </p:spPr>
      </p:pic>
      <p:pic>
        <p:nvPicPr>
          <p:cNvPr id="11273" name="Picture 9" descr="C:\Users\hernani\Desktop\GAUBAN\FOTOS SERVIÇOS CALVALE\FOTOS GERAL CBC\GARRAFAS EM ORDEM\2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8" y="3596531"/>
            <a:ext cx="1755648" cy="1316736"/>
          </a:xfrm>
          <a:prstGeom prst="rect">
            <a:avLst/>
          </a:prstGeom>
          <a:noFill/>
        </p:spPr>
      </p:pic>
      <p:pic>
        <p:nvPicPr>
          <p:cNvPr id="11274" name="Picture 10" descr="C:\Users\hernani\Desktop\GAUBAN\FOTOS SERVIÇOS CALVALE\FOTOS GERAL CBC\GARRAFAS EM ORDEM\27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92280" y="3573016"/>
            <a:ext cx="1755648" cy="1316736"/>
          </a:xfrm>
          <a:prstGeom prst="rect">
            <a:avLst/>
          </a:prstGeom>
          <a:noFill/>
        </p:spPr>
      </p:pic>
      <p:pic>
        <p:nvPicPr>
          <p:cNvPr id="11275" name="Picture 11" descr="C:\Users\hernani\Desktop\GAUBAN\FOTOS SERVIÇOS CALVALE\FOTOS GERAL CBC\GARRAFAS EM ORDEM\37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15816" y="5085184"/>
            <a:ext cx="1800200" cy="1350517"/>
          </a:xfrm>
          <a:prstGeom prst="rect">
            <a:avLst/>
          </a:prstGeom>
          <a:noFill/>
        </p:spPr>
      </p:pic>
      <p:pic>
        <p:nvPicPr>
          <p:cNvPr id="11276" name="Picture 12" descr="C:\Users\hernani\Desktop\GAUBAN\FOTOS SERVIÇOS CALVALE\FOTOS GERAL CBC\GARRAFAS EM ORDEM\35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4048" y="5085184"/>
            <a:ext cx="1800200" cy="1350516"/>
          </a:xfrm>
          <a:prstGeom prst="rect">
            <a:avLst/>
          </a:prstGeom>
          <a:noFill/>
        </p:spPr>
      </p:pic>
      <p:pic>
        <p:nvPicPr>
          <p:cNvPr id="11277" name="Picture 13" descr="C:\Users\hernani\Desktop\GAUBAN\FOTOS SERVIÇOS CALVALE\FOTOS GERAL CBC\GARRAFAS EM ORDEM\30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078637" y="5092584"/>
            <a:ext cx="1813843" cy="1360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456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Fabricação de garrafas de resfriamento em peça única, dobrada a fogo em gabarito!!</a:t>
            </a:r>
          </a:p>
          <a:p>
            <a:r>
              <a:rPr lang="pt-BR" sz="1300" dirty="0" smtClean="0"/>
              <a:t>Experiência em mais de 10 anos de fornecimento de equipamentos FLOAT sem ocorrências.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sz="16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Garrafa “DOG HOUSE” -  Trabalho em área quente</a:t>
            </a:r>
            <a:endParaRPr lang="pt-BR" sz="1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42" name="Picture 2" descr="C:\Users\hernani\Desktop\GAUBAN\FOTOS SERVIÇOS CALVALE\FOTOS GERAL CBC\GARRAFAS\GARRAFA DOG HOUSE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764704"/>
            <a:ext cx="3516406" cy="2610471"/>
          </a:xfrm>
          <a:prstGeom prst="rect">
            <a:avLst/>
          </a:prstGeom>
          <a:noFill/>
        </p:spPr>
      </p:pic>
      <p:pic>
        <p:nvPicPr>
          <p:cNvPr id="10243" name="Picture 3" descr="C:\Users\hernani\Desktop\GAUBAN\FOTOS SERVIÇOS CALVALE\FOTOS GERAL CBC\GARRAFAS\GARRAFA DOG HOU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645024"/>
            <a:ext cx="3923928" cy="29130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9873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Desenvolvemos equipamento para acesso e manuseio de vidros em área fabril ou em campo (obra civil).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Equipamento de acesso e manuseio de vidro</a:t>
            </a:r>
          </a:p>
          <a:p>
            <a:pPr>
              <a:buClr>
                <a:srgbClr val="000000"/>
              </a:buClr>
              <a:buSzPct val="100000"/>
            </a:pPr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(Avaliação estrutural  e modificação de projeto)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4152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 descr="C:\Users\hernani\Desktop\GAUBAN\FOTOS SERVIÇOS CALVALE\FOTOS GERAL CBC\PLATAFORMA SEDE VIDROS\DSCN12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836712"/>
            <a:ext cx="3672408" cy="2755052"/>
          </a:xfrm>
          <a:prstGeom prst="rect">
            <a:avLst/>
          </a:prstGeom>
          <a:noFill/>
        </p:spPr>
      </p:pic>
      <p:pic>
        <p:nvPicPr>
          <p:cNvPr id="12291" name="Picture 3" descr="C:\Users\hernani\Desktop\GAUBAN\FOTOS SERVIÇOS CALVALE\FOTOS GERAL CBC\PLATAFORMA SEDE VIDROS\DSCN127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789040"/>
            <a:ext cx="3647417" cy="27363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4073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Para manutenção, reforma é necessário a sangria do </a:t>
            </a:r>
            <a:r>
              <a:rPr lang="pt-BR" sz="1300" dirty="0" smtClean="0"/>
              <a:t>forno</a:t>
            </a:r>
            <a:r>
              <a:rPr lang="pt-BR" sz="1300" dirty="0" smtClean="0"/>
              <a:t>, e nós avaliamos e desenvolvemos sob medida equipamentos para este processo em forno FLOAT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Equipamento para sangria de forno FLOAT</a:t>
            </a:r>
          </a:p>
          <a:p>
            <a:pPr>
              <a:buClr>
                <a:srgbClr val="000000"/>
              </a:buClr>
              <a:buSzPct val="100000"/>
            </a:pPr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(Avaliação estrutural e dimensionamento de projeto)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4152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 descr="C:\Users\hernani\Desktop\GAUBAN\FOTOS SERVIÇOS CALVALE\FOTOS GERAL CBC\SANGRIA DO FORNO\SANGRIA DO C3\Imagem 4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124744"/>
            <a:ext cx="2520280" cy="1890723"/>
          </a:xfrm>
          <a:prstGeom prst="rect">
            <a:avLst/>
          </a:prstGeom>
          <a:noFill/>
        </p:spPr>
      </p:pic>
      <p:pic>
        <p:nvPicPr>
          <p:cNvPr id="13315" name="Picture 3" descr="C:\Users\hernani\Desktop\GAUBAN\FOTOS SERVIÇOS CALVALE\FOTOS GERAL CBC\SANGRIA DO FORNO\SANGRIA DO C3\Imagem 4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124744"/>
            <a:ext cx="2495600" cy="1872208"/>
          </a:xfrm>
          <a:prstGeom prst="rect">
            <a:avLst/>
          </a:prstGeom>
          <a:noFill/>
        </p:spPr>
      </p:pic>
      <p:pic>
        <p:nvPicPr>
          <p:cNvPr id="13316" name="Picture 4" descr="C:\Users\hernani\Desktop\GAUBAN\FOTOS SERVIÇOS CALVALE\FOTOS GERAL CBC\SANGRIA DO FORNO\SANGRIA DO C3\Imagem 4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917950"/>
            <a:ext cx="2520280" cy="1890722"/>
          </a:xfrm>
          <a:prstGeom prst="rect">
            <a:avLst/>
          </a:prstGeom>
          <a:noFill/>
        </p:spPr>
      </p:pic>
      <p:pic>
        <p:nvPicPr>
          <p:cNvPr id="13317" name="Picture 5" descr="C:\Users\hernani\Desktop\GAUBAN\FOTOS SERVIÇOS CALVALE\FOTOS GERAL CBC\SANGRIA DO FORNO\SANGRIA DO C3\Imagem 41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4542" y="3895328"/>
            <a:ext cx="2545890" cy="19099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3622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Fabricamos e instalamos trilhos para ponte rolante.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Fabricação para trilho de ponte rolante</a:t>
            </a:r>
          </a:p>
          <a:p>
            <a:pPr>
              <a:buClr>
                <a:srgbClr val="000000"/>
              </a:buClr>
              <a:buSzPct val="100000"/>
            </a:pPr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(Avaliação estrutural e dimensionamento de projeto)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-252536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4152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 descr="C:\Users\hernani\Desktop\GAUBAN\FOTOS SERVIÇOS CALVALE\FOTOS GERAL CBC\TRILHOS COATER\Imagem 026- TRILHO PON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5" y="4555983"/>
            <a:ext cx="2520280" cy="1890210"/>
          </a:xfrm>
          <a:prstGeom prst="rect">
            <a:avLst/>
          </a:prstGeom>
          <a:noFill/>
        </p:spPr>
      </p:pic>
      <p:pic>
        <p:nvPicPr>
          <p:cNvPr id="14340" name="Picture 4" descr="C:\Users\hernani\Desktop\GAUBAN\FOTOS SERVIÇOS CALVALE\FOTOS GERAL CBC\TRILHOS COATER\Imagem 030 - TRILHO PON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9" y="908720"/>
            <a:ext cx="2592288" cy="1944216"/>
          </a:xfrm>
          <a:prstGeom prst="rect">
            <a:avLst/>
          </a:prstGeom>
          <a:noFill/>
        </p:spPr>
      </p:pic>
      <p:pic>
        <p:nvPicPr>
          <p:cNvPr id="14341" name="Picture 5" descr="C:\Users\hernani\Desktop\GAUBAN\FOTOS SERVIÇOS CALVALE\FOTOS GERAL CBC\TRILHOS COATER\Imagem 033-TRILHO PONT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2708920"/>
            <a:ext cx="2520280" cy="1890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42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563" y="1397000"/>
            <a:ext cx="8015287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07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067996" y="196703"/>
            <a:ext cx="6184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Industria  Vidreira</a:t>
            </a:r>
          </a:p>
          <a:p>
            <a:r>
              <a:rPr lang="pt-BR" sz="1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pt-BR" sz="1200" b="1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Sistema de ancoragem)</a:t>
            </a:r>
            <a:endParaRPr lang="pt-BR" sz="12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95536" y="1077675"/>
            <a:ext cx="2232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400" dirty="0" smtClean="0"/>
              <a:t>Fabricação e instalação de um sistema de ancoragem sobre </a:t>
            </a:r>
            <a:r>
              <a:rPr lang="pt-BR" sz="1400" dirty="0" smtClean="0"/>
              <a:t> </a:t>
            </a:r>
            <a:r>
              <a:rPr lang="pt-BR" sz="1400" dirty="0" err="1" smtClean="0"/>
              <a:t>lage</a:t>
            </a:r>
            <a:r>
              <a:rPr lang="pt-BR" sz="1400" dirty="0" smtClean="0"/>
              <a:t> !!</a:t>
            </a:r>
            <a:endParaRPr lang="pt-BR" sz="14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395536" y="5805264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Cliente: </a:t>
            </a:r>
            <a:r>
              <a:rPr lang="pt-BR" sz="1400" b="1" dirty="0" err="1" smtClean="0"/>
              <a:t>Cerbace</a:t>
            </a:r>
            <a:r>
              <a:rPr lang="pt-BR" sz="1400" b="1" dirty="0" smtClean="0"/>
              <a:t> </a:t>
            </a:r>
            <a:r>
              <a:rPr lang="pt-BR" sz="1400" b="1" dirty="0" err="1" smtClean="0"/>
              <a:t>Jacarei</a:t>
            </a:r>
            <a:endParaRPr lang="pt-BR" sz="1400" b="1" dirty="0" smtClean="0"/>
          </a:p>
        </p:txBody>
      </p:sp>
      <p:pic>
        <p:nvPicPr>
          <p:cNvPr id="2050" name="Picture 2" descr="C:\Users\hernani\Desktop\GAUBAN\FOTOS SERVIÇOS CALVALE\FOTOS GERAL CBC\ANCORAGEM DA SEDE\S40222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124744"/>
            <a:ext cx="3816424" cy="2862318"/>
          </a:xfrm>
          <a:prstGeom prst="rect">
            <a:avLst/>
          </a:prstGeom>
          <a:noFill/>
        </p:spPr>
      </p:pic>
      <p:pic>
        <p:nvPicPr>
          <p:cNvPr id="2051" name="Picture 3" descr="C:\Users\hernani\Desktop\GAUBAN\FOTOS SERVIÇOS CALVALE\FOTOS GERAL CBC\ANCORAGEM DA SEDE\S402229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4509120"/>
            <a:ext cx="2400267" cy="1800200"/>
          </a:xfrm>
          <a:prstGeom prst="rect">
            <a:avLst/>
          </a:prstGeom>
          <a:noFill/>
        </p:spPr>
      </p:pic>
      <p:pic>
        <p:nvPicPr>
          <p:cNvPr id="2052" name="Picture 4" descr="C:\Users\hernani\Desktop\GAUBAN\FOTOS SERVIÇOS CALVALE\FOTOS GERAL CBC\ANCORAGEM DA SEDE\S402228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4509120"/>
            <a:ext cx="2376264" cy="1782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2151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95536" y="1131099"/>
            <a:ext cx="22322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Asfalto em área industrial.</a:t>
            </a:r>
            <a:endParaRPr lang="pt-BR" sz="13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66718" y="136528"/>
            <a:ext cx="618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Asfalto em área industrial</a:t>
            </a:r>
          </a:p>
        </p:txBody>
      </p:sp>
      <p:pic>
        <p:nvPicPr>
          <p:cNvPr id="3074" name="Picture 2" descr="C:\Users\hernani\Desktop\GAUBAN\FOTOS SERVIÇOS CALVALE\FOTOS GERAL CBC\ASFALTO\GEDC01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4653136"/>
            <a:ext cx="2232248" cy="1674186"/>
          </a:xfrm>
          <a:prstGeom prst="rect">
            <a:avLst/>
          </a:prstGeom>
          <a:noFill/>
        </p:spPr>
      </p:pic>
      <p:pic>
        <p:nvPicPr>
          <p:cNvPr id="3075" name="Picture 3" descr="C:\Users\hernani\Desktop\GAUBAN\FOTOS SERVIÇOS CALVALE\FOTOS GERAL CBC\ASFALTO\GEDC017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4581128"/>
            <a:ext cx="2267744" cy="1700808"/>
          </a:xfrm>
          <a:prstGeom prst="rect">
            <a:avLst/>
          </a:prstGeom>
          <a:noFill/>
        </p:spPr>
      </p:pic>
      <p:pic>
        <p:nvPicPr>
          <p:cNvPr id="3076" name="Picture 4" descr="C:\Users\hernani\Desktop\GAUBAN\FOTOS SERVIÇOS CALVALE\FOTOS GERAL CBC\ASFALTO\GEDC016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764704"/>
            <a:ext cx="2376264" cy="1782198"/>
          </a:xfrm>
          <a:prstGeom prst="rect">
            <a:avLst/>
          </a:prstGeom>
          <a:noFill/>
        </p:spPr>
      </p:pic>
      <p:pic>
        <p:nvPicPr>
          <p:cNvPr id="3077" name="Picture 5" descr="C:\Users\hernani\Desktop\GAUBAN\FOTOS SERVIÇOS CALVALE\FOTOS GERAL CBC\ASFALTO\GEDC016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764704"/>
            <a:ext cx="2304256" cy="1728192"/>
          </a:xfrm>
          <a:prstGeom prst="rect">
            <a:avLst/>
          </a:prstGeom>
          <a:noFill/>
        </p:spPr>
      </p:pic>
      <p:pic>
        <p:nvPicPr>
          <p:cNvPr id="3078" name="Picture 6" descr="C:\Users\hernani\Desktop\GAUBAN\FOTOS SERVIÇOS CALVALE\FOTOS GERAL CBC\ASFALTO\GEDC016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0032" y="2852936"/>
            <a:ext cx="2112235" cy="15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94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Um carrinho basculante para limpeza de áreas vidreira, e facilidade em </a:t>
            </a:r>
            <a:r>
              <a:rPr lang="pt-BR" sz="1300" dirty="0" err="1" smtClean="0"/>
              <a:t>bascular</a:t>
            </a:r>
            <a:r>
              <a:rPr lang="pt-BR" sz="1300" dirty="0" smtClean="0"/>
              <a:t> o caco em moegas</a:t>
            </a:r>
            <a:endParaRPr lang="pt-BR" sz="13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076755" y="165503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sz="1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CARRINHO DE COLETA DE CACO DE VIDRO</a:t>
            </a:r>
          </a:p>
          <a:p>
            <a:pPr>
              <a:buClr>
                <a:srgbClr val="000000"/>
              </a:buClr>
              <a:buSzPct val="100000"/>
            </a:pPr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pt-BR" sz="1200" i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Aggilidade</a:t>
            </a:r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para limpeza de área e descarga em moegas)</a:t>
            </a:r>
          </a:p>
          <a:p>
            <a:endParaRPr lang="pt-BR" sz="1200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104" name="Picture 8" descr="C:\Users\hernani\Desktop\GAUBAN\FOTOS SERVIÇOS CALVALE\FOTOS GERAL CBC\CARRINHO DE COLETA FLOAT 3\FOTOS CARRINHOS FLOAT III_ACD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980728"/>
            <a:ext cx="3888432" cy="2916324"/>
          </a:xfrm>
          <a:prstGeom prst="rect">
            <a:avLst/>
          </a:prstGeom>
          <a:noFill/>
        </p:spPr>
      </p:pic>
      <p:pic>
        <p:nvPicPr>
          <p:cNvPr id="4105" name="Picture 9" descr="C:\Users\hernani\Desktop\GAUBAN\FOTOS SERVIÇOS CALVALE\FOTOS GERAL CBC\CARRINHO DE COLETA FLOAT 3\S40222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4437112"/>
            <a:ext cx="2579315" cy="1934486"/>
          </a:xfrm>
          <a:prstGeom prst="rect">
            <a:avLst/>
          </a:prstGeom>
          <a:noFill/>
        </p:spPr>
      </p:pic>
      <p:pic>
        <p:nvPicPr>
          <p:cNvPr id="4106" name="Picture 10" descr="C:\Users\hernani\Desktop\GAUBAN\FOTOS SERVIÇOS CALVALE\FOTOS GERAL CBC\CARRINHO DE COLETA FLOAT 3\S402224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4437112"/>
            <a:ext cx="2525315" cy="18939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048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São mais de 10 anos em manutenção e fabricação de colares para vidro </a:t>
            </a:r>
            <a:r>
              <a:rPr lang="pt-BR" sz="1300" dirty="0" err="1" smtClean="0"/>
              <a:t>float</a:t>
            </a:r>
            <a:r>
              <a:rPr lang="pt-BR" sz="1300" dirty="0" smtClean="0"/>
              <a:t> TR</a:t>
            </a:r>
            <a:endParaRPr lang="pt-BR" sz="1300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3081467" y="141124"/>
            <a:ext cx="62316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GB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Manutenção</a:t>
            </a:r>
            <a:r>
              <a:rPr lang="en-GB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GB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em</a:t>
            </a:r>
            <a:r>
              <a:rPr lang="en-GB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GB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colares</a:t>
            </a:r>
            <a:r>
              <a:rPr lang="en-GB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de </a:t>
            </a:r>
            <a:r>
              <a:rPr lang="en-GB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vidro</a:t>
            </a:r>
            <a:r>
              <a:rPr lang="en-GB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float TR</a:t>
            </a:r>
          </a:p>
          <a:p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(manutenção e fabricação de colares)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122" name="Picture 2" descr="C:\Users\hernani\Desktop\GAUBAN\FOTOS SERVIÇOS CALVALE\FOTOS GERAL CBC\COLAR\S402233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052736"/>
            <a:ext cx="1800200" cy="1350150"/>
          </a:xfrm>
          <a:prstGeom prst="rect">
            <a:avLst/>
          </a:prstGeom>
          <a:noFill/>
        </p:spPr>
      </p:pic>
      <p:pic>
        <p:nvPicPr>
          <p:cNvPr id="5123" name="Picture 3" descr="C:\Users\hernani\Desktop\GAUBAN\FOTOS SERVIÇOS CALVALE\FOTOS GERAL CBC\COLAR\S40223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052736"/>
            <a:ext cx="1872208" cy="1404156"/>
          </a:xfrm>
          <a:prstGeom prst="rect">
            <a:avLst/>
          </a:prstGeom>
          <a:noFill/>
        </p:spPr>
      </p:pic>
      <p:pic>
        <p:nvPicPr>
          <p:cNvPr id="5124" name="Picture 4" descr="C:\Users\hernani\Desktop\GAUBAN\FOTOS SERVIÇOS CALVALE\FOTOS GERAL CBC\COLAR\S402233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1052736"/>
            <a:ext cx="1870232" cy="1402674"/>
          </a:xfrm>
          <a:prstGeom prst="rect">
            <a:avLst/>
          </a:prstGeom>
          <a:noFill/>
        </p:spPr>
      </p:pic>
      <p:pic>
        <p:nvPicPr>
          <p:cNvPr id="5126" name="Picture 6" descr="C:\Users\hernani\Desktop\GAUBAN\FOTOS SERVIÇOS CALVALE\FOTOS GERAL CBC\COLAR\S4022328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43809" y="3201833"/>
            <a:ext cx="1944215" cy="1458161"/>
          </a:xfrm>
          <a:prstGeom prst="rect">
            <a:avLst/>
          </a:prstGeom>
          <a:noFill/>
        </p:spPr>
      </p:pic>
      <p:pic>
        <p:nvPicPr>
          <p:cNvPr id="5127" name="Picture 7" descr="C:\Users\hernani\Desktop\GAUBAN\FOTOS SERVIÇOS CALVALE\FOTOS GERAL CBC\COLAR\S4022329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32040" y="3212976"/>
            <a:ext cx="1944216" cy="1458162"/>
          </a:xfrm>
          <a:prstGeom prst="rect">
            <a:avLst/>
          </a:prstGeom>
          <a:noFill/>
        </p:spPr>
      </p:pic>
      <p:pic>
        <p:nvPicPr>
          <p:cNvPr id="5128" name="Picture 8" descr="C:\Users\hernani\Desktop\GAUBAN\FOTOS SERVIÇOS CALVALE\FOTOS GERAL CBC\COLAR\S402233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2280" y="3212976"/>
            <a:ext cx="1903784" cy="1427838"/>
          </a:xfrm>
          <a:prstGeom prst="rect">
            <a:avLst/>
          </a:prstGeom>
          <a:noFill/>
        </p:spPr>
      </p:pic>
      <p:pic>
        <p:nvPicPr>
          <p:cNvPr id="5129" name="Picture 9" descr="C:\Users\hernani\Desktop\GAUBAN\FOTOS SERVIÇOS CALVALE\FOTOS GERAL CBC\COLAR\S4022276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5856" y="5013176"/>
            <a:ext cx="1979712" cy="1484784"/>
          </a:xfrm>
          <a:prstGeom prst="rect">
            <a:avLst/>
          </a:prstGeom>
          <a:noFill/>
        </p:spPr>
      </p:pic>
      <p:pic>
        <p:nvPicPr>
          <p:cNvPr id="5130" name="Picture 10" descr="C:\Users\hernani\Desktop\GAUBAN\FOTOS SERVIÇOS CALVALE\FOTOS GERAL CBC\COLAR\S402227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6136" y="5013176"/>
            <a:ext cx="2016224" cy="1512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3051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Dimensionamento de projeto e fabricação de </a:t>
            </a:r>
            <a:r>
              <a:rPr lang="pt-BR" sz="1300" dirty="0" err="1" smtClean="0"/>
              <a:t>enclausuramento</a:t>
            </a:r>
            <a:r>
              <a:rPr lang="pt-BR" sz="1300" dirty="0" smtClean="0"/>
              <a:t> total de correias transportadoras, contemplando os contrapesos , e áreas de </a:t>
            </a:r>
            <a:r>
              <a:rPr lang="pt-BR" sz="1300" dirty="0" smtClean="0"/>
              <a:t>manutenção</a:t>
            </a:r>
            <a:r>
              <a:rPr lang="pt-BR" sz="1300" dirty="0" smtClean="0"/>
              <a:t>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16632"/>
            <a:ext cx="6192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Enclausuramento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de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correias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transportadoras</a:t>
            </a:r>
            <a:endParaRPr lang="en-GB" sz="1600" b="1" dirty="0">
              <a:solidFill>
                <a:srgbClr val="000000"/>
              </a:solidFill>
              <a:latin typeface="Tahoma" pitchFamily="34" charset="0"/>
            </a:endParaRPr>
          </a:p>
          <a:p>
            <a:r>
              <a:rPr lang="pt-BR" sz="1200" i="1" dirty="0" smtClean="0"/>
              <a:t>(Projeto básico e dimensionamento)</a:t>
            </a:r>
          </a:p>
          <a:p>
            <a:endParaRPr lang="pt-BR" dirty="0"/>
          </a:p>
        </p:txBody>
      </p:sp>
      <p:pic>
        <p:nvPicPr>
          <p:cNvPr id="6146" name="Picture 2" descr="C:\Users\hernani\Desktop\GAUBAN\FOTOS SERVIÇOS CALVALE\FOTOS GERAL CBC\CORREIA T03\SL37034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915816" y="764704"/>
            <a:ext cx="3921900" cy="5688632"/>
          </a:xfrm>
          <a:prstGeom prst="rect">
            <a:avLst/>
          </a:prstGeom>
          <a:noFill/>
        </p:spPr>
      </p:pic>
      <p:pic>
        <p:nvPicPr>
          <p:cNvPr id="6147" name="Picture 3" descr="C:\Users\hernani\Desktop\GAUBAN\FOTOS SERVIÇOS CALVALE\FOTOS GERAL CBC\CORREIA T03\SL370319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7092280" y="764704"/>
            <a:ext cx="1800200" cy="135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C:\Users\hernani\Desktop\GAUBAN\FOTOS SERVIÇOS CALVALE\FOTOS GERAL CBC\CORREIA T03\SL3703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2204864"/>
            <a:ext cx="1824203" cy="1368152"/>
          </a:xfrm>
          <a:prstGeom prst="rect">
            <a:avLst/>
          </a:prstGeom>
          <a:noFill/>
        </p:spPr>
      </p:pic>
      <p:pic>
        <p:nvPicPr>
          <p:cNvPr id="6149" name="Picture 5" descr="C:\Users\hernani\Desktop\GAUBAN\FOTOS SERVIÇOS CALVALE\FOTOS GERAL CBC\CORREIA T03\SL3703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3645024"/>
            <a:ext cx="1824203" cy="1368152"/>
          </a:xfrm>
          <a:prstGeom prst="rect">
            <a:avLst/>
          </a:prstGeom>
          <a:noFill/>
        </p:spPr>
      </p:pic>
      <p:pic>
        <p:nvPicPr>
          <p:cNvPr id="6150" name="Picture 6" descr="C:\Users\hernani\Desktop\GAUBAN\FOTOS SERVIÇOS CALVALE\FOTOS GERAL CBC\CORREIA T03\SL37033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67182"/>
            <a:ext cx="1797955" cy="13484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1569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Dimensionamento de projeto para revestir moegas em UHMW, para prevenir desgastes e manutenção excessivo em  áreas de produtos abrasivos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16632"/>
            <a:ext cx="61926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Revestimento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de UHMW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em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moegas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e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áres</a:t>
            </a:r>
            <a:r>
              <a:rPr lang="en-GB" sz="1600" b="1" dirty="0" smtClean="0">
                <a:solidFill>
                  <a:srgbClr val="000000"/>
                </a:solidFill>
                <a:latin typeface="Tahoma" pitchFamily="34" charset="0"/>
              </a:rPr>
              <a:t> de </a:t>
            </a:r>
            <a:r>
              <a:rPr lang="en-GB" sz="1600" b="1" dirty="0" err="1" smtClean="0">
                <a:solidFill>
                  <a:srgbClr val="000000"/>
                </a:solidFill>
                <a:latin typeface="Tahoma" pitchFamily="34" charset="0"/>
              </a:rPr>
              <a:t>abrasivos</a:t>
            </a:r>
            <a:endParaRPr lang="en-GB" sz="1600" b="1" dirty="0">
              <a:solidFill>
                <a:srgbClr val="000000"/>
              </a:solidFill>
              <a:latin typeface="Tahoma" pitchFamily="34" charset="0"/>
            </a:endParaRPr>
          </a:p>
          <a:p>
            <a:r>
              <a:rPr lang="pt-BR" sz="1200" i="1" dirty="0" smtClean="0"/>
              <a:t>(Projeto básico e dimensionamento)</a:t>
            </a:r>
          </a:p>
          <a:p>
            <a:endParaRPr lang="pt-BR" dirty="0"/>
          </a:p>
        </p:txBody>
      </p:sp>
      <p:pic>
        <p:nvPicPr>
          <p:cNvPr id="7170" name="Picture 2" descr="C:\Users\hernani\Desktop\GAUBAN\FOTOS SERVIÇOS CALVALE\FOTOS GERAL CBC\FOTOS DO UHMW\S40222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4581128"/>
            <a:ext cx="2736304" cy="2052229"/>
          </a:xfrm>
          <a:prstGeom prst="rect">
            <a:avLst/>
          </a:prstGeom>
          <a:noFill/>
        </p:spPr>
      </p:pic>
      <p:pic>
        <p:nvPicPr>
          <p:cNvPr id="7171" name="Picture 3" descr="C:\Users\hernani\Desktop\GAUBAN\FOTOS SERVIÇOS CALVALE\FOTOS GERAL CBC\FOTOS DO UHMW\S40222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764704"/>
            <a:ext cx="5472608" cy="3726413"/>
          </a:xfrm>
          <a:prstGeom prst="rect">
            <a:avLst/>
          </a:prstGeom>
          <a:noFill/>
        </p:spPr>
      </p:pic>
      <p:pic>
        <p:nvPicPr>
          <p:cNvPr id="7172" name="Picture 4" descr="C:\Users\hernani\Desktop\GAUBAN\FOTOS SERVIÇOS CALVALE\FOTOS GERAL CBC\FOTOS DO UHMW\S402223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4581128"/>
            <a:ext cx="2736304" cy="2052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259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Limpeza de HOOD, e solda no local, com teste de </a:t>
            </a:r>
            <a:r>
              <a:rPr lang="pt-BR" sz="1300" dirty="0" err="1" smtClean="0"/>
              <a:t>estanqueidade</a:t>
            </a:r>
            <a:r>
              <a:rPr lang="pt-BR" sz="1300" dirty="0" smtClean="0"/>
              <a:t> e </a:t>
            </a:r>
            <a:r>
              <a:rPr lang="pt-BR" sz="1300" dirty="0" err="1" smtClean="0"/>
              <a:t>hisdrostático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sz="16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Manutenção em equipamentos de área quente - FLOAT</a:t>
            </a:r>
            <a:endParaRPr lang="pt-BR" sz="1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194" name="Picture 2" descr="C:\Users\hernani\Desktop\GAUBAN\FOTOS SERVIÇOS CALVALE\FOTOS GERAL CBC\FOTOS HOOD CEBRACE\DSC0187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1412776"/>
            <a:ext cx="770309" cy="2492481"/>
          </a:xfrm>
          <a:prstGeom prst="rect">
            <a:avLst/>
          </a:prstGeom>
          <a:noFill/>
        </p:spPr>
      </p:pic>
      <p:pic>
        <p:nvPicPr>
          <p:cNvPr id="8196" name="Picture 4" descr="C:\Users\hernani\Desktop\GAUBAN\FOTOS SERVIÇOS CALVALE\FOTOS GERAL CBC\FOTOS HOOD CEBRACE\DSC0187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824" y="4653136"/>
            <a:ext cx="5760640" cy="1843054"/>
          </a:xfrm>
          <a:prstGeom prst="rect">
            <a:avLst/>
          </a:prstGeom>
          <a:noFill/>
        </p:spPr>
      </p:pic>
      <p:pic>
        <p:nvPicPr>
          <p:cNvPr id="8197" name="Picture 5" descr="C:\Users\hernani\Desktop\GAUBAN\FOTOS SERVIÇOS CALVALE\FOTOS GERAL CBC\FOTOS HOOD CEBRACE\DSC018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484784"/>
            <a:ext cx="1782198" cy="2376264"/>
          </a:xfrm>
          <a:prstGeom prst="rect">
            <a:avLst/>
          </a:prstGeom>
          <a:noFill/>
        </p:spPr>
      </p:pic>
      <p:pic>
        <p:nvPicPr>
          <p:cNvPr id="8198" name="Picture 6" descr="C:\Users\hernani\Desktop\GAUBAN\FOTOS SERVIÇOS CALVALE\FOTOS GERAL CBC\FOTOS HOOD CEBRACE\DSC0188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2160" y="1610798"/>
            <a:ext cx="2808312" cy="21062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118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63162" y="692695"/>
            <a:ext cx="2508638" cy="5831777"/>
            <a:chOff x="407178" y="548680"/>
            <a:chExt cx="2508638" cy="5328592"/>
          </a:xfrm>
        </p:grpSpPr>
        <p:sp>
          <p:nvSpPr>
            <p:cNvPr id="5" name="Retângulo 4"/>
            <p:cNvSpPr/>
            <p:nvPr/>
          </p:nvSpPr>
          <p:spPr>
            <a:xfrm>
              <a:off x="407178" y="548680"/>
              <a:ext cx="2508638" cy="532859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407178" y="554012"/>
              <a:ext cx="2508638" cy="39337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DESCRIÇÃO</a:t>
              </a:r>
              <a:endPara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5" name="CaixaDeTexto 14"/>
          <p:cNvSpPr txBox="1"/>
          <p:nvPr/>
        </p:nvSpPr>
        <p:spPr>
          <a:xfrm>
            <a:off x="387372" y="1268760"/>
            <a:ext cx="23762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Objetivo:</a:t>
            </a:r>
          </a:p>
          <a:p>
            <a:r>
              <a:rPr lang="pt-BR" sz="1300" dirty="0" smtClean="0"/>
              <a:t>Fabricação de garrafas de resfriamento em peça única, dobrada a fogo em gabarito!!</a:t>
            </a:r>
          </a:p>
          <a:p>
            <a:r>
              <a:rPr lang="pt-BR" sz="1300" dirty="0" smtClean="0"/>
              <a:t>Experiência em mais de 10 anos de fornecimento de equipamentos FLOAT sem ocorrências.</a:t>
            </a:r>
            <a:endParaRPr lang="pt-BR" sz="1300" dirty="0"/>
          </a:p>
        </p:txBody>
      </p:sp>
      <p:sp>
        <p:nvSpPr>
          <p:cNvPr id="35" name="CaixaDeTexto 34"/>
          <p:cNvSpPr txBox="1"/>
          <p:nvPr/>
        </p:nvSpPr>
        <p:spPr>
          <a:xfrm>
            <a:off x="2987824" y="169476"/>
            <a:ext cx="619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pt-BR" sz="16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Fabricação de garrafas especiais para FLOAT</a:t>
            </a:r>
            <a:endParaRPr lang="pt-BR" sz="16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pt-BR" sz="1200" i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(Qualidade e garantia de durabilidade)</a:t>
            </a:r>
            <a:endParaRPr lang="pt-BR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218" name="Picture 2" descr="C:\Users\hernani\Desktop\GAUBAN\FOTOS SERVIÇOS CALVALE\FOTOS GERAL CBC\GARRAFA BCD\garrafas\DSCN23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340768"/>
            <a:ext cx="1800200" cy="4392488"/>
          </a:xfrm>
          <a:prstGeom prst="rect">
            <a:avLst/>
          </a:prstGeom>
          <a:noFill/>
        </p:spPr>
      </p:pic>
      <p:pic>
        <p:nvPicPr>
          <p:cNvPr id="9219" name="Picture 3" descr="C:\Users\hernani\Desktop\GAUBAN\FOTOS SERVIÇOS CALVALE\FOTOS GERAL CBC\GARRAFA BCD\garrafas\VIVIX\IMG_05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644008" y="1268760"/>
            <a:ext cx="1728192" cy="1296144"/>
          </a:xfrm>
          <a:prstGeom prst="rect">
            <a:avLst/>
          </a:prstGeom>
          <a:noFill/>
        </p:spPr>
      </p:pic>
      <p:pic>
        <p:nvPicPr>
          <p:cNvPr id="9220" name="Picture 4" descr="C:\Users\hernani\Desktop\GAUBAN\FOTOS SERVIÇOS CALVALE\FOTOS GERAL CBC\GARRAFA BCD\garrafas\VIVIX\IMG_058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052736"/>
            <a:ext cx="2304256" cy="1728192"/>
          </a:xfrm>
          <a:prstGeom prst="rect">
            <a:avLst/>
          </a:prstGeom>
          <a:noFill/>
        </p:spPr>
      </p:pic>
      <p:pic>
        <p:nvPicPr>
          <p:cNvPr id="9221" name="Picture 5" descr="C:\Users\hernani\Desktop\GAUBAN\FOTOS SERVIÇOS CALVALE\FOTOS GERAL CBC\GARRAFA BCD\S402249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2996952"/>
            <a:ext cx="2208246" cy="1656184"/>
          </a:xfrm>
          <a:prstGeom prst="rect">
            <a:avLst/>
          </a:prstGeom>
          <a:noFill/>
        </p:spPr>
      </p:pic>
      <p:pic>
        <p:nvPicPr>
          <p:cNvPr id="9222" name="Picture 6" descr="C:\Users\hernani\Desktop\GAUBAN\FOTOS SERVIÇOS CALVALE\FOTOS GERAL CBC\GARRAFA BCD\S4022478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4797152"/>
            <a:ext cx="2232248" cy="16741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456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2530</TotalTime>
  <Words>483</Words>
  <Application>Microsoft Office PowerPoint</Application>
  <PresentationFormat>Apresentação na tela (4:3)</PresentationFormat>
  <Paragraphs>75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</dc:creator>
  <cp:lastModifiedBy>hernani</cp:lastModifiedBy>
  <cp:revision>155</cp:revision>
  <dcterms:created xsi:type="dcterms:W3CDTF">2015-09-09T01:09:10Z</dcterms:created>
  <dcterms:modified xsi:type="dcterms:W3CDTF">2016-08-10T18:44:58Z</dcterms:modified>
</cp:coreProperties>
</file>